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1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387" r:id="rId28"/>
    <p:sldId id="388" r:id="rId29"/>
    <p:sldId id="283" r:id="rId30"/>
    <p:sldId id="284" r:id="rId31"/>
    <p:sldId id="285" r:id="rId32"/>
    <p:sldId id="286" r:id="rId33"/>
    <p:sldId id="389" r:id="rId34"/>
    <p:sldId id="287" r:id="rId35"/>
    <p:sldId id="281" r:id="rId36"/>
    <p:sldId id="288" r:id="rId37"/>
    <p:sldId id="289" r:id="rId38"/>
    <p:sldId id="390" r:id="rId39"/>
    <p:sldId id="290" r:id="rId40"/>
    <p:sldId id="328" r:id="rId41"/>
    <p:sldId id="329" r:id="rId42"/>
    <p:sldId id="330" r:id="rId43"/>
    <p:sldId id="331" r:id="rId44"/>
    <p:sldId id="332" r:id="rId45"/>
    <p:sldId id="327" r:id="rId46"/>
    <p:sldId id="324" r:id="rId47"/>
    <p:sldId id="291" r:id="rId48"/>
    <p:sldId id="295" r:id="rId49"/>
    <p:sldId id="335" r:id="rId50"/>
    <p:sldId id="336" r:id="rId51"/>
    <p:sldId id="337" r:id="rId52"/>
    <p:sldId id="338" r:id="rId53"/>
    <p:sldId id="296" r:id="rId54"/>
    <p:sldId id="297" r:id="rId55"/>
    <p:sldId id="326" r:id="rId56"/>
    <p:sldId id="293" r:id="rId57"/>
    <p:sldId id="391" r:id="rId58"/>
    <p:sldId id="333" r:id="rId59"/>
    <p:sldId id="334" r:id="rId60"/>
    <p:sldId id="294" r:id="rId61"/>
    <p:sldId id="300" r:id="rId62"/>
    <p:sldId id="301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40" r:id="rId71"/>
    <p:sldId id="311" r:id="rId72"/>
    <p:sldId id="312" r:id="rId73"/>
    <p:sldId id="313" r:id="rId74"/>
    <p:sldId id="392" r:id="rId75"/>
    <p:sldId id="339" r:id="rId76"/>
    <p:sldId id="341" r:id="rId77"/>
    <p:sldId id="342" r:id="rId78"/>
    <p:sldId id="343" r:id="rId79"/>
    <p:sldId id="344" r:id="rId80"/>
    <p:sldId id="345" r:id="rId81"/>
    <p:sldId id="346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47" r:id="rId92"/>
    <p:sldId id="348" r:id="rId93"/>
    <p:sldId id="349" r:id="rId94"/>
    <p:sldId id="350" r:id="rId95"/>
    <p:sldId id="380" r:id="rId96"/>
    <p:sldId id="379" r:id="rId97"/>
    <p:sldId id="393" r:id="rId98"/>
    <p:sldId id="351" r:id="rId99"/>
    <p:sldId id="352" r:id="rId100"/>
    <p:sldId id="353" r:id="rId101"/>
    <p:sldId id="354" r:id="rId102"/>
    <p:sldId id="355" r:id="rId103"/>
    <p:sldId id="381" r:id="rId104"/>
    <p:sldId id="382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94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23" r:id="rId130"/>
  </p:sldIdLst>
  <p:sldSz cx="12192000" cy="6858000"/>
  <p:notesSz cx="6858000" cy="9144000"/>
  <p:custDataLst>
    <p:tags r:id="rId13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>
        <p:scale>
          <a:sx n="50" d="100"/>
          <a:sy n="50" d="100"/>
        </p:scale>
        <p:origin x="2322" y="136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128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129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98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8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09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 dirty="0"/>
              <a:t>Например, </a:t>
            </a:r>
            <a:r>
              <a:rPr lang="ru-RU" altLang="ru-RU" dirty="0" err="1"/>
              <a:t>GL_ARB_multitexture</a:t>
            </a:r>
            <a:endParaRPr lang="ru-RU" altLang="ru-RU" dirty="0"/>
          </a:p>
          <a:p>
            <a:pPr eaLnBrk="1" hangingPunct="1"/>
            <a:r>
              <a:rPr lang="ru-RU" altLang="ru-RU" sz="2800" dirty="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 dirty="0"/>
              <a:t>const </a:t>
            </a:r>
            <a:r>
              <a:rPr lang="en-US" altLang="ru-RU" dirty="0" err="1"/>
              <a:t>GLubyte</a:t>
            </a:r>
            <a:r>
              <a:rPr lang="en-US" altLang="ru-RU" dirty="0"/>
              <a:t>* </a:t>
            </a:r>
            <a:r>
              <a:rPr lang="en-US" altLang="ru-RU" dirty="0" err="1"/>
              <a:t>glGetString</a:t>
            </a:r>
            <a:r>
              <a:rPr lang="en-US" altLang="ru-RU" dirty="0"/>
              <a:t>(</a:t>
            </a:r>
            <a:r>
              <a:rPr lang="ru-RU" altLang="ru-RU" dirty="0"/>
              <a:t>GL_EXTENSIONS</a:t>
            </a:r>
            <a:r>
              <a:rPr lang="en-US" altLang="ru-RU" dirty="0"/>
              <a:t>)</a:t>
            </a:r>
          </a:p>
          <a:p>
            <a:pPr eaLnBrk="1" hangingPunct="1"/>
            <a:r>
              <a:rPr lang="ru-RU" altLang="ru-RU" sz="2800" dirty="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Получение адреса функции расширения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51661-7C54-4C2F-A7F2-CCFFA3C7CEB2}"/>
              </a:ext>
            </a:extLst>
          </p:cNvPr>
          <p:cNvSpPr/>
          <p:nvPr/>
        </p:nvSpPr>
        <p:spPr>
          <a:xfrm>
            <a:off x="335360" y="1988840"/>
            <a:ext cx="1185664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InitExtensions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glGetString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(GL_EXTENSIONS);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GL_ARB_multitexture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multiTextureSupported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(PFNGLACTIVETEXTUREARBPROC)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glMultiTexCoord2f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(PFNGLMULTITEXCOORD2FARBPROC)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"glMultiTexCoord2f"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WGL_EXT_swap_control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(PFNWGLSWAPINTERVALEXTPROC)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</a:t>
            </a:r>
            <a:r>
              <a:rPr lang="ru-RU" altLang="ru-RU" sz="2800" dirty="0"/>
              <a:t> вершиной ассоциированы несколько текстурных координат – свои для каждого </a:t>
            </a:r>
            <a:r>
              <a:rPr lang="en-US" altLang="ru-RU" sz="2800" dirty="0"/>
              <a:t>Texture Unit’</a:t>
            </a:r>
            <a:r>
              <a:rPr lang="ru-RU" altLang="ru-RU" sz="2800" dirty="0"/>
              <a:t>а</a:t>
            </a:r>
            <a:endParaRPr lang="en-US" altLang="ru-RU" sz="2800" dirty="0"/>
          </a:p>
          <a:p>
            <a:pPr eaLnBrk="1" hangingPunct="1"/>
            <a:r>
              <a:rPr lang="ru-RU" altLang="ru-RU" dirty="0"/>
              <a:t>С каждым </a:t>
            </a:r>
            <a:r>
              <a:rPr lang="en-US" altLang="ru-RU" dirty="0"/>
              <a:t>Texture unit </a:t>
            </a:r>
            <a:r>
              <a:rPr lang="ru-RU" altLang="ru-RU" dirty="0"/>
              <a:t>связана своя матрица текстуры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Чтобы указать текстурные координаты в </a:t>
            </a:r>
            <a:r>
              <a:rPr lang="en-US" altLang="ru-RU" sz="2800" dirty="0"/>
              <a:t>texture unit </a:t>
            </a:r>
            <a:r>
              <a:rPr lang="ru-RU" altLang="ru-RU" sz="2800" dirty="0"/>
              <a:t>служит команда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glMultiTexCoord</a:t>
            </a:r>
            <a:r>
              <a:rPr lang="en-US" altLang="ru-RU" dirty="0"/>
              <a:t>[1 2 3 4][</a:t>
            </a:r>
            <a:r>
              <a:rPr lang="en-US" altLang="ru-RU" dirty="0" err="1"/>
              <a:t>i</a:t>
            </a:r>
            <a:r>
              <a:rPr lang="en-US" altLang="ru-RU" dirty="0"/>
              <a:t> s f d][v](</a:t>
            </a:r>
            <a:r>
              <a:rPr lang="en-US" altLang="ru-RU" dirty="0" err="1"/>
              <a:t>GLenum</a:t>
            </a:r>
            <a:r>
              <a:rPr lang="en-US" altLang="ru-RU" dirty="0"/>
              <a:t> texture, Type </a:t>
            </a:r>
            <a:r>
              <a:rPr lang="en-US" altLang="ru-RU" dirty="0" err="1"/>
              <a:t>coords</a:t>
            </a:r>
            <a:r>
              <a:rPr lang="en-US" altLang="ru-RU" dirty="0"/>
              <a:t>)</a:t>
            </a:r>
          </a:p>
          <a:p>
            <a:pPr lvl="2" eaLnBrk="1" hangingPunct="1"/>
            <a:r>
              <a:rPr lang="en-US" altLang="ru-RU" sz="2000" dirty="0"/>
              <a:t>texture - </a:t>
            </a:r>
            <a:r>
              <a:rPr lang="ru-RU" altLang="ru-RU" sz="2000" dirty="0"/>
              <a:t>GL_TEXTURE</a:t>
            </a:r>
            <a:r>
              <a:rPr lang="en-US" altLang="ru-RU" sz="2000" dirty="0">
                <a:solidFill>
                  <a:schemeClr val="hlink"/>
                </a:solidFill>
              </a:rPr>
              <a:t>x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B2FEF-97E6-45B7-BA84-5FFE63B8EA67}"/>
              </a:ext>
            </a:extLst>
          </p:cNvPr>
          <p:cNvSpPr/>
          <p:nvPr/>
        </p:nvSpPr>
        <p:spPr>
          <a:xfrm>
            <a:off x="911424" y="0"/>
            <a:ext cx="897632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CMyApplication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DrawRectangle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de-DE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GL_QUADS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/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EE432-8071-4C09-AE7C-1BFADFD7E09E}"/>
              </a:ext>
            </a:extLst>
          </p:cNvPr>
          <p:cNvSpPr/>
          <p:nvPr/>
        </p:nvSpPr>
        <p:spPr>
          <a:xfrm>
            <a:off x="263352" y="1988840"/>
            <a:ext cx="109452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glColor4f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glEnable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glBlendFunc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g_srcBlendFactor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g_dstBlendFactor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(GL_FALSE);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(GL_FRONT);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(GL_BACK);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glDisable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(GL_TRUE);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B94BE8-7E34-4AB4-A1C0-FD62001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полупрозрачной сферы</a:t>
            </a:r>
          </a:p>
        </p:txBody>
      </p:sp>
    </p:spTree>
    <p:extLst>
      <p:ext uri="{BB962C8B-B14F-4D97-AF65-F5344CB8AC3E}">
        <p14:creationId xmlns:p14="http://schemas.microsoft.com/office/powerpoint/2010/main" val="5104104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Мультитекстурирование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37B-27CC-4C9F-8ACA-18CDCA14C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 err="1">
                <a:solidFill>
                  <a:srgbClr val="FF0000"/>
                </a:solidFill>
              </a:rPr>
              <a:t>Мультитекстурирование</a:t>
            </a:r>
            <a:r>
              <a:rPr lang="en-US" altLang="ru-RU" dirty="0"/>
              <a:t> –</a:t>
            </a:r>
            <a:r>
              <a:rPr lang="ru-RU" altLang="ru-RU" dirty="0"/>
              <a:t> одновременное наложение нескольких текстур на один полигон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 err="1"/>
              <a:t>Мультитекстурирование</a:t>
            </a:r>
            <a:r>
              <a:rPr lang="ru-RU" altLang="ru-RU" dirty="0"/>
              <a:t> появилось в </a:t>
            </a:r>
            <a:r>
              <a:rPr lang="en-US" altLang="ru-RU" dirty="0"/>
              <a:t>OpenGL </a:t>
            </a:r>
            <a:r>
              <a:rPr lang="ru-RU" altLang="ru-RU" dirty="0"/>
              <a:t>версии 1.3</a:t>
            </a:r>
          </a:p>
          <a:p>
            <a:pPr lvl="1"/>
            <a:r>
              <a:rPr lang="ru-RU" altLang="ru-RU" dirty="0"/>
              <a:t>Стандартно поддерживается до 8 текстур</a:t>
            </a:r>
          </a:p>
          <a:p>
            <a:pPr lvl="1"/>
            <a:r>
              <a:rPr lang="ru-RU" altLang="ru-RU" dirty="0"/>
              <a:t>Шейдеры позволяют поддерживать большее количество текстур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Detail textures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Увеличение </a:t>
            </a:r>
            <a:r>
              <a:rPr lang="ru-RU" altLang="ru-RU" sz="2000" dirty="0" err="1"/>
              <a:t>детализированности</a:t>
            </a:r>
            <a:r>
              <a:rPr lang="ru-RU" altLang="ru-RU" sz="2000" dirty="0"/>
              <a:t>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Environment mapping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 err="1"/>
              <a:t>Мультитекстурирование</a:t>
            </a:r>
            <a:r>
              <a:rPr lang="ru-RU" altLang="ru-RU" dirty="0"/>
              <a:t>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 dirty="0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 dirty="0" err="1"/>
              <a:t>glActiveTexture</a:t>
            </a:r>
            <a:endParaRPr lang="ru-RU" alt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0C-DBE4-4112-805C-58B277B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Мультитекстурирование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9E7FC9-800C-4F23-9700-537480E2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8" y="1790271"/>
            <a:ext cx="5616624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8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Библиотека </a:t>
            </a:r>
            <a:r>
              <a:rPr lang="en-US" altLang="ru-RU" dirty="0"/>
              <a:t>OpenGL.dll </a:t>
            </a:r>
            <a:r>
              <a:rPr lang="ru-RU" altLang="ru-RU" dirty="0"/>
              <a:t>в системах </a:t>
            </a:r>
            <a:r>
              <a:rPr lang="en-US" altLang="ru-RU" dirty="0"/>
              <a:t>Windows </a:t>
            </a:r>
            <a:r>
              <a:rPr lang="ru-RU" altLang="ru-RU" dirty="0"/>
              <a:t>содержит версию </a:t>
            </a:r>
            <a:r>
              <a:rPr lang="en-US" altLang="ru-RU" dirty="0"/>
              <a:t>OpenGL </a:t>
            </a:r>
            <a:r>
              <a:rPr lang="ru-RU" altLang="ru-RU" dirty="0"/>
              <a:t>1.1</a:t>
            </a:r>
          </a:p>
          <a:p>
            <a:pPr lvl="1" eaLnBrk="1" hangingPunct="1"/>
            <a:r>
              <a:rPr lang="ru-RU" altLang="ru-RU" dirty="0"/>
              <a:t>Функции, появившиеся в старших версиях </a:t>
            </a:r>
            <a:r>
              <a:rPr lang="en-US" altLang="ru-RU" dirty="0"/>
              <a:t>OpenGL</a:t>
            </a:r>
            <a:r>
              <a:rPr lang="ru-RU" altLang="ru-RU" dirty="0"/>
              <a:t>, в этой </a:t>
            </a:r>
            <a:r>
              <a:rPr lang="en-US" altLang="ru-RU" dirty="0" err="1"/>
              <a:t>dll</a:t>
            </a:r>
            <a:r>
              <a:rPr lang="ru-RU" altLang="ru-RU" dirty="0"/>
              <a:t> отсутствуют</a:t>
            </a:r>
          </a:p>
          <a:p>
            <a:pPr lvl="1" eaLnBrk="1" hangingPunct="1"/>
            <a:r>
              <a:rPr lang="ru-RU" altLang="ru-RU" dirty="0"/>
              <a:t>Однако они доступны в виде </a:t>
            </a:r>
            <a:r>
              <a:rPr lang="ru-RU" altLang="ru-RU" b="1" dirty="0">
                <a:solidFill>
                  <a:schemeClr val="hlink"/>
                </a:solidFill>
              </a:rPr>
              <a:t>расширений</a:t>
            </a:r>
            <a:r>
              <a:rPr lang="ru-RU" altLang="ru-RU" dirty="0"/>
              <a:t>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Для поддержки </a:t>
            </a:r>
            <a:r>
              <a:rPr lang="ru-RU" altLang="ru-RU" dirty="0" err="1"/>
              <a:t>мультитекстурирования</a:t>
            </a:r>
            <a:r>
              <a:rPr lang="ru-RU" altLang="ru-RU" dirty="0"/>
              <a:t> следует пользоваться расширением </a:t>
            </a:r>
            <a:r>
              <a:rPr lang="en-US" altLang="ru-RU" dirty="0" err="1"/>
              <a:t>GL_ARB_multitexture</a:t>
            </a:r>
            <a:endParaRPr lang="en-US" altLang="ru-RU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3433</TotalTime>
  <Words>6397</Words>
  <Application>Microsoft Office PowerPoint</Application>
  <PresentationFormat>Widescreen</PresentationFormat>
  <Paragraphs>829</Paragraphs>
  <Slides>129</Slides>
  <Notes>113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1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Получение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PowerPoint Presentation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Рисование полупрозрачной сферы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Alexey Malov</cp:lastModifiedBy>
  <cp:revision>80</cp:revision>
  <dcterms:created xsi:type="dcterms:W3CDTF">2006-11-16T05:10:10Z</dcterms:created>
  <dcterms:modified xsi:type="dcterms:W3CDTF">2024-04-18T16:15:15Z</dcterms:modified>
</cp:coreProperties>
</file>